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1.png" ContentType="image/png"/>
  <Override PartName="/ppt/media/image31.png" ContentType="image/png"/>
  <Override PartName="/ppt/media/image7.jpeg" ContentType="image/jpeg"/>
  <Override PartName="/ppt/media/image38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6.jpeg" ContentType="image/jpeg"/>
  <Override PartName="/ppt/media/image21.png" ContentType="image/png"/>
  <Override PartName="/ppt/media/image4.png" ContentType="image/png"/>
  <Override PartName="/ppt/media/image5.jpeg" ContentType="image/jpeg"/>
  <Override PartName="/ppt/media/image9.png" ContentType="image/png"/>
  <Override PartName="/ppt/media/image10.png" ContentType="image/png"/>
  <Override PartName="/ppt/media/image11.jpeg" ContentType="image/jpeg"/>
  <Override PartName="/ppt/media/image12.jpeg" ContentType="image/jpeg"/>
  <Override PartName="/ppt/media/image13.jpeg" ContentType="image/jpeg"/>
  <Override PartName="/ppt/media/image19.png" ContentType="image/png"/>
  <Override PartName="/ppt/media/image14.jpeg" ContentType="image/jpeg"/>
  <Override PartName="/ppt/media/image29.png" ContentType="image/png"/>
  <Override PartName="/ppt/media/image15.png" ContentType="image/png"/>
  <Override PartName="/ppt/media/image16.jpeg" ContentType="image/jpeg"/>
  <Override PartName="/ppt/media/image17.png" ContentType="image/png"/>
  <Override PartName="/ppt/media/image24.jpeg" ContentType="image/jpeg"/>
  <Override PartName="/ppt/media/image18.png" ContentType="image/png"/>
  <Override PartName="/ppt/media/image20.png" ContentType="image/png"/>
  <Override PartName="/ppt/media/image40.jpeg" ContentType="image/jpeg"/>
  <Override PartName="/ppt/media/image22.png" ContentType="image/pn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41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62120" y="1523880"/>
            <a:ext cx="9143280" cy="1262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62120" y="1523880"/>
            <a:ext cx="9143280" cy="1262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35"/>
          <p:cNvSpPr/>
          <p:nvPr/>
        </p:nvSpPr>
        <p:spPr>
          <a:xfrm>
            <a:off x="0" y="36000"/>
            <a:ext cx="12191400" cy="6857280"/>
          </a:xfrm>
          <a:prstGeom prst="rect">
            <a:avLst/>
          </a:prstGeom>
          <a:solidFill>
            <a:srgbClr val="3333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Title 1"/>
          <p:cNvSpPr/>
          <p:nvPr/>
        </p:nvSpPr>
        <p:spPr>
          <a:xfrm>
            <a:off x="891000" y="492120"/>
            <a:ext cx="6028560" cy="188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39000"/>
          </a:bodyPr>
          <a:p>
            <a:pPr>
              <a:lnSpc>
                <a:spcPct val="90000"/>
              </a:lnSpc>
            </a:pPr>
            <a:r>
              <a:rPr b="0" lang="en-US" sz="6800" spc="-1" strike="noStrike">
                <a:solidFill>
                  <a:srgbClr val="ffffff"/>
                </a:solidFill>
                <a:latin typeface="Amasis MT Pro Black"/>
              </a:rPr>
              <a:t>Credit Card Management</a:t>
            </a:r>
            <a:endParaRPr b="0" lang="en-US" sz="6800" spc="-1" strike="noStrike">
              <a:latin typeface="Arial"/>
            </a:endParaRPr>
          </a:p>
        </p:txBody>
      </p:sp>
      <p:sp>
        <p:nvSpPr>
          <p:cNvPr id="154" name="Subtitle 2"/>
          <p:cNvSpPr/>
          <p:nvPr/>
        </p:nvSpPr>
        <p:spPr>
          <a:xfrm>
            <a:off x="1033200" y="3735720"/>
            <a:ext cx="95292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Verdana Pro"/>
              </a:rPr>
              <a:t>By: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5" name="Picture 3"/>
          <p:cNvSpPr/>
          <p:nvPr/>
        </p:nvSpPr>
        <p:spPr>
          <a:xfrm>
            <a:off x="8522640" y="0"/>
            <a:ext cx="3668760" cy="6857280"/>
          </a:xfrm>
          <a:custGeom>
            <a:avLst/>
            <a:gdLst/>
            <a:ah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  <a:effectLst>
            <a:outerShdw blurRad="380880" dir="10800000" dist="15228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56" name="Group 37"/>
          <p:cNvGrpSpPr/>
          <p:nvPr/>
        </p:nvGrpSpPr>
        <p:grpSpPr>
          <a:xfrm>
            <a:off x="7620120" y="0"/>
            <a:ext cx="874080" cy="6857280"/>
            <a:chOff x="7620120" y="0"/>
            <a:chExt cx="874080" cy="6857280"/>
          </a:xfrm>
        </p:grpSpPr>
        <p:sp>
          <p:nvSpPr>
            <p:cNvPr id="157" name="Freeform: Shape 38"/>
            <p:cNvSpPr/>
            <p:nvPr/>
          </p:nvSpPr>
          <p:spPr>
            <a:xfrm rot="5400000">
              <a:off x="4628160" y="2991600"/>
              <a:ext cx="6857280" cy="874080"/>
            </a:xfrm>
            <a:custGeom>
              <a:avLst/>
              <a:gdLst/>
              <a:ahLst/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Freeform: Shape 39"/>
            <p:cNvSpPr/>
            <p:nvPr/>
          </p:nvSpPr>
          <p:spPr>
            <a:xfrm rot="5400000">
              <a:off x="4628160" y="2991600"/>
              <a:ext cx="6857280" cy="874080"/>
            </a:xfrm>
            <a:custGeom>
              <a:avLst/>
              <a:gdLst/>
              <a:ahLst/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rotWithShape="0">
              <a:blip r:embed="rId2">
                <a:alphaModFix amt="57000"/>
              </a:blip>
              <a:srcRect/>
              <a:tile/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" name="Subtitle 2"/>
          <p:cNvSpPr/>
          <p:nvPr/>
        </p:nvSpPr>
        <p:spPr>
          <a:xfrm>
            <a:off x="2176200" y="4094640"/>
            <a:ext cx="5110200" cy="24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1032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masis MT Pro Black"/>
                <a:ea typeface="Lato"/>
              </a:rPr>
              <a:t>Deepak Ganesan</a:t>
            </a:r>
            <a:endParaRPr b="0" lang="en-US" sz="2800" spc="-1" strike="noStrike">
              <a:latin typeface="Arial"/>
            </a:endParaRPr>
          </a:p>
          <a:p>
            <a:pPr marL="457200" indent="-31032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masis MT Pro Black"/>
                <a:ea typeface="Lato"/>
              </a:rPr>
              <a:t>Prachi Diwakar</a:t>
            </a:r>
            <a:endParaRPr b="0" lang="en-US" sz="2800" spc="-1" strike="noStrike">
              <a:latin typeface="Arial"/>
            </a:endParaRPr>
          </a:p>
          <a:p>
            <a:pPr marL="457200" indent="-31032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masis MT Pro Black"/>
                <a:ea typeface="Lato"/>
              </a:rPr>
              <a:t>Rajesh Ravindrareddy</a:t>
            </a:r>
            <a:endParaRPr b="0" lang="en-US" sz="2800" spc="-1" strike="noStrike">
              <a:latin typeface="Arial"/>
            </a:endParaRPr>
          </a:p>
          <a:p>
            <a:pPr marL="457200" indent="-310320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Amasis MT Pro Black"/>
                <a:ea typeface="Lato"/>
              </a:rPr>
              <a:t>Rushikesh Bhattad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8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Picture 3" descr="Text&#10;&#10;Description automatically generated"/>
          <p:cNvPicPr/>
          <p:nvPr/>
        </p:nvPicPr>
        <p:blipFill>
          <a:blip r:embed="rId1"/>
          <a:srcRect l="0" t="0" r="12669" b="-6"/>
          <a:stretch/>
        </p:blipFill>
        <p:spPr>
          <a:xfrm>
            <a:off x="641160" y="557280"/>
            <a:ext cx="4012200" cy="2228040"/>
          </a:xfrm>
          <a:prstGeom prst="rect">
            <a:avLst/>
          </a:prstGeom>
          <a:ln w="0">
            <a:noFill/>
          </a:ln>
        </p:spPr>
      </p:pic>
      <p:pic>
        <p:nvPicPr>
          <p:cNvPr id="237" name="Picture 4" descr="Text&#10;&#10;Description automatically generated"/>
          <p:cNvPicPr/>
          <p:nvPr/>
        </p:nvPicPr>
        <p:blipFill>
          <a:blip r:embed="rId2"/>
          <a:srcRect l="12183" t="0" r="29644" b="0"/>
          <a:stretch/>
        </p:blipFill>
        <p:spPr>
          <a:xfrm>
            <a:off x="643320" y="2957760"/>
            <a:ext cx="4010040" cy="334224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2" descr="Text&#10;&#10;Description automatically generated"/>
          <p:cNvPicPr/>
          <p:nvPr/>
        </p:nvPicPr>
        <p:blipFill>
          <a:blip r:embed="rId3"/>
          <a:srcRect l="0" t="0" r="43420" b="0"/>
          <a:stretch/>
        </p:blipFill>
        <p:spPr>
          <a:xfrm>
            <a:off x="4846680" y="557280"/>
            <a:ext cx="6701040" cy="574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18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Picture 2" descr="A screenshot of a computer&#10;&#10;Description automatically generated"/>
          <p:cNvPicPr/>
          <p:nvPr/>
        </p:nvPicPr>
        <p:blipFill>
          <a:blip r:embed="rId1"/>
          <a:srcRect l="0" t="0" r="54015" b="0"/>
          <a:stretch/>
        </p:blipFill>
        <p:spPr>
          <a:xfrm>
            <a:off x="6196680" y="145800"/>
            <a:ext cx="5786640" cy="314496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3" descr="Text&#10;&#10;Description automatically generated"/>
          <p:cNvPicPr/>
          <p:nvPr/>
        </p:nvPicPr>
        <p:blipFill>
          <a:blip r:embed="rId2"/>
          <a:srcRect l="0" t="0" r="0" b="730"/>
          <a:stretch/>
        </p:blipFill>
        <p:spPr>
          <a:xfrm>
            <a:off x="6197040" y="3514680"/>
            <a:ext cx="5785560" cy="2785320"/>
          </a:xfrm>
          <a:prstGeom prst="rect">
            <a:avLst/>
          </a:prstGeom>
          <a:ln w="0">
            <a:noFill/>
          </a:ln>
        </p:spPr>
      </p:pic>
      <p:pic>
        <p:nvPicPr>
          <p:cNvPr id="242" name="Picture 5" descr="Text&#10;&#10;Description automatically generated"/>
          <p:cNvPicPr/>
          <p:nvPr/>
        </p:nvPicPr>
        <p:blipFill>
          <a:blip r:embed="rId3"/>
          <a:stretch/>
        </p:blipFill>
        <p:spPr>
          <a:xfrm>
            <a:off x="333360" y="726480"/>
            <a:ext cx="5712840" cy="50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8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Picture 2" descr="Text&#10;&#10;Description automatically generated"/>
          <p:cNvPicPr/>
          <p:nvPr/>
        </p:nvPicPr>
        <p:blipFill>
          <a:blip r:embed="rId1"/>
          <a:srcRect l="0" t="0" r="54015" b="0"/>
          <a:stretch/>
        </p:blipFill>
        <p:spPr>
          <a:xfrm>
            <a:off x="191160" y="171720"/>
            <a:ext cx="5812560" cy="6128280"/>
          </a:xfrm>
          <a:prstGeom prst="rect">
            <a:avLst/>
          </a:prstGeom>
          <a:ln w="0">
            <a:noFill/>
          </a:ln>
        </p:spPr>
      </p:pic>
      <p:pic>
        <p:nvPicPr>
          <p:cNvPr id="245" name="Picture 3" descr="Text&#10;&#10;Description automatically generated"/>
          <p:cNvPicPr/>
          <p:nvPr/>
        </p:nvPicPr>
        <p:blipFill>
          <a:blip r:embed="rId2"/>
          <a:srcRect l="8381" t="0" r="2864" b="6"/>
          <a:stretch/>
        </p:blipFill>
        <p:spPr>
          <a:xfrm>
            <a:off x="6197040" y="171720"/>
            <a:ext cx="5803200" cy="3170880"/>
          </a:xfrm>
          <a:prstGeom prst="rect">
            <a:avLst/>
          </a:prstGeom>
          <a:ln w="0">
            <a:noFill/>
          </a:ln>
        </p:spPr>
      </p:pic>
      <p:pic>
        <p:nvPicPr>
          <p:cNvPr id="246" name="Picture 4" descr="Text&#10;&#10;Description automatically generated"/>
          <p:cNvPicPr/>
          <p:nvPr/>
        </p:nvPicPr>
        <p:blipFill>
          <a:blip r:embed="rId3"/>
          <a:srcRect l="0" t="0" r="0" b="730"/>
          <a:stretch/>
        </p:blipFill>
        <p:spPr>
          <a:xfrm>
            <a:off x="6197040" y="3514680"/>
            <a:ext cx="5785560" cy="278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 8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Picture 3" descr="Text&#10;&#10;Description automatically generated"/>
          <p:cNvPicPr/>
          <p:nvPr/>
        </p:nvPicPr>
        <p:blipFill>
          <a:blip r:embed="rId1"/>
          <a:srcRect l="6336" t="0" r="6336" b="-6"/>
          <a:stretch/>
        </p:blipFill>
        <p:spPr>
          <a:xfrm>
            <a:off x="641160" y="557280"/>
            <a:ext cx="4012200" cy="2228040"/>
          </a:xfrm>
          <a:prstGeom prst="rect">
            <a:avLst/>
          </a:prstGeom>
          <a:ln w="0">
            <a:noFill/>
          </a:ln>
        </p:spPr>
      </p:pic>
      <p:pic>
        <p:nvPicPr>
          <p:cNvPr id="249" name="Picture 2" descr="Text&#10;&#10;Description automatically generated"/>
          <p:cNvPicPr/>
          <p:nvPr/>
        </p:nvPicPr>
        <p:blipFill>
          <a:blip r:embed="rId2"/>
          <a:srcRect l="0" t="0" r="41827" b="0"/>
          <a:stretch/>
        </p:blipFill>
        <p:spPr>
          <a:xfrm>
            <a:off x="643320" y="2957760"/>
            <a:ext cx="4010040" cy="3342240"/>
          </a:xfrm>
          <a:prstGeom prst="rect">
            <a:avLst/>
          </a:prstGeom>
          <a:ln w="0">
            <a:noFill/>
          </a:ln>
        </p:spPr>
      </p:pic>
      <p:pic>
        <p:nvPicPr>
          <p:cNvPr id="250" name="Picture 4" descr="Text&#10;&#10;Description automatically generated"/>
          <p:cNvPicPr/>
          <p:nvPr/>
        </p:nvPicPr>
        <p:blipFill>
          <a:blip r:embed="rId3"/>
          <a:srcRect l="0" t="0" r="43420" b="0"/>
          <a:stretch/>
        </p:blipFill>
        <p:spPr>
          <a:xfrm>
            <a:off x="4846680" y="557280"/>
            <a:ext cx="6701040" cy="574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8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Picture 3" descr="Text&#10;&#10;Description automatically generated"/>
          <p:cNvPicPr/>
          <p:nvPr/>
        </p:nvPicPr>
        <p:blipFill>
          <a:blip r:embed="rId1"/>
          <a:srcRect l="0" t="0" r="8790" b="0"/>
          <a:stretch/>
        </p:blipFill>
        <p:spPr>
          <a:xfrm>
            <a:off x="321840" y="321840"/>
            <a:ext cx="5674320" cy="3016800"/>
          </a:xfrm>
          <a:prstGeom prst="rect">
            <a:avLst/>
          </a:prstGeom>
          <a:ln w="0">
            <a:noFill/>
          </a:ln>
        </p:spPr>
      </p:pic>
      <p:pic>
        <p:nvPicPr>
          <p:cNvPr id="253" name="Picture 2" descr="Text&#10;&#10;Description automatically generated"/>
          <p:cNvPicPr/>
          <p:nvPr/>
        </p:nvPicPr>
        <p:blipFill>
          <a:blip r:embed="rId2"/>
          <a:srcRect l="1350" t="0" r="0" b="0"/>
          <a:stretch/>
        </p:blipFill>
        <p:spPr>
          <a:xfrm>
            <a:off x="321840" y="3510720"/>
            <a:ext cx="5674320" cy="2789280"/>
          </a:xfrm>
          <a:prstGeom prst="rect">
            <a:avLst/>
          </a:prstGeom>
          <a:ln w="0">
            <a:noFill/>
          </a:ln>
        </p:spPr>
      </p:pic>
      <p:pic>
        <p:nvPicPr>
          <p:cNvPr id="254" name="Picture 4" descr="Text&#10;&#10;Description automatically generated"/>
          <p:cNvPicPr/>
          <p:nvPr/>
        </p:nvPicPr>
        <p:blipFill>
          <a:blip r:embed="rId3"/>
          <a:srcRect l="5747" t="0" r="48232" b="0"/>
          <a:stretch/>
        </p:blipFill>
        <p:spPr>
          <a:xfrm>
            <a:off x="6195240" y="321840"/>
            <a:ext cx="5674320" cy="597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8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6" name="Picture 4" descr="Table&#10;&#10;Description automatically generated"/>
          <p:cNvPicPr/>
          <p:nvPr/>
        </p:nvPicPr>
        <p:blipFill>
          <a:blip r:embed="rId1"/>
          <a:srcRect l="3824" t="0" r="4964" b="0"/>
          <a:stretch/>
        </p:blipFill>
        <p:spPr>
          <a:xfrm>
            <a:off x="321840" y="321840"/>
            <a:ext cx="5674320" cy="3016800"/>
          </a:xfrm>
          <a:prstGeom prst="rect">
            <a:avLst/>
          </a:prstGeom>
          <a:ln w="0">
            <a:noFill/>
          </a:ln>
        </p:spPr>
      </p:pic>
      <p:pic>
        <p:nvPicPr>
          <p:cNvPr id="257" name="Picture 3" descr="Table&#10;&#10;Description automatically generated"/>
          <p:cNvPicPr/>
          <p:nvPr/>
        </p:nvPicPr>
        <p:blipFill>
          <a:blip r:embed="rId2"/>
          <a:srcRect l="0" t="0" r="1347" b="0"/>
          <a:stretch/>
        </p:blipFill>
        <p:spPr>
          <a:xfrm>
            <a:off x="321840" y="3510720"/>
            <a:ext cx="5674320" cy="278928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2" descr=""/>
          <p:cNvPicPr/>
          <p:nvPr/>
        </p:nvPicPr>
        <p:blipFill>
          <a:blip r:embed="rId3"/>
          <a:srcRect l="24683" t="0" r="29301" b="0"/>
          <a:stretch/>
        </p:blipFill>
        <p:spPr>
          <a:xfrm>
            <a:off x="6143760" y="231480"/>
            <a:ext cx="5674320" cy="597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8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Picture 2" descr="Text&#10;&#10;Description automatically generated"/>
          <p:cNvPicPr/>
          <p:nvPr/>
        </p:nvPicPr>
        <p:blipFill>
          <a:blip r:embed="rId1"/>
          <a:srcRect l="0" t="0" r="54015" b="0"/>
          <a:stretch/>
        </p:blipFill>
        <p:spPr>
          <a:xfrm>
            <a:off x="191160" y="171720"/>
            <a:ext cx="5812560" cy="6128280"/>
          </a:xfrm>
          <a:prstGeom prst="rect">
            <a:avLst/>
          </a:prstGeom>
          <a:ln w="0">
            <a:noFill/>
          </a:ln>
        </p:spPr>
      </p:pic>
      <p:pic>
        <p:nvPicPr>
          <p:cNvPr id="261" name="Picture 4" descr="Text&#10;&#10;Description automatically generated"/>
          <p:cNvPicPr/>
          <p:nvPr/>
        </p:nvPicPr>
        <p:blipFill>
          <a:blip r:embed="rId2"/>
          <a:srcRect l="7432" t="0" r="3813" b="6"/>
          <a:stretch/>
        </p:blipFill>
        <p:spPr>
          <a:xfrm>
            <a:off x="6197040" y="171720"/>
            <a:ext cx="5803200" cy="3170880"/>
          </a:xfrm>
          <a:prstGeom prst="rect">
            <a:avLst/>
          </a:prstGeom>
          <a:ln w="0">
            <a:noFill/>
          </a:ln>
        </p:spPr>
      </p:pic>
      <p:pic>
        <p:nvPicPr>
          <p:cNvPr id="262" name="Picture 3" descr=""/>
          <p:cNvPicPr/>
          <p:nvPr/>
        </p:nvPicPr>
        <p:blipFill>
          <a:blip r:embed="rId3"/>
          <a:srcRect l="0" t="0" r="0" b="730"/>
          <a:stretch/>
        </p:blipFill>
        <p:spPr>
          <a:xfrm>
            <a:off x="6197040" y="3514680"/>
            <a:ext cx="5785560" cy="278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 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3333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Title 1"/>
          <p:cNvSpPr/>
          <p:nvPr/>
        </p:nvSpPr>
        <p:spPr>
          <a:xfrm>
            <a:off x="1049400" y="946080"/>
            <a:ext cx="9954360" cy="10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masis MT Pro Black"/>
              </a:rPr>
              <a:t>Conclusion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265" name="Group 9"/>
          <p:cNvGrpSpPr/>
          <p:nvPr/>
        </p:nvGrpSpPr>
        <p:grpSpPr>
          <a:xfrm>
            <a:off x="720" y="2242800"/>
            <a:ext cx="12190680" cy="2651040"/>
            <a:chOff x="720" y="2242800"/>
            <a:chExt cx="12190680" cy="2651040"/>
          </a:xfrm>
        </p:grpSpPr>
        <p:sp>
          <p:nvSpPr>
            <p:cNvPr id="266" name="Freeform: Shape 10"/>
            <p:cNvSpPr/>
            <p:nvPr/>
          </p:nvSpPr>
          <p:spPr>
            <a:xfrm flipV="1">
              <a:off x="720" y="2242440"/>
              <a:ext cx="12190680" cy="2651040"/>
            </a:xfrm>
            <a:custGeom>
              <a:avLst/>
              <a:gdLst/>
              <a:ahLst/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Freeform: Shape 11"/>
            <p:cNvSpPr/>
            <p:nvPr/>
          </p:nvSpPr>
          <p:spPr>
            <a:xfrm flipV="1">
              <a:off x="720" y="2242440"/>
              <a:ext cx="12190680" cy="2651040"/>
            </a:xfrm>
            <a:custGeom>
              <a:avLst/>
              <a:gdLst/>
              <a:ahLst/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rotWithShape="0">
              <a:blip r:embed="rId1">
                <a:alphaModFix amt="57000"/>
              </a:blip>
              <a:srcRect/>
              <a:tile/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8" name="Google Shape;267;p25"/>
          <p:cNvSpPr/>
          <p:nvPr/>
        </p:nvSpPr>
        <p:spPr>
          <a:xfrm>
            <a:off x="1823760" y="3039840"/>
            <a:ext cx="8588160" cy="355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848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b="0" lang="en" sz="2400" spc="-1" strike="noStrike">
                <a:solidFill>
                  <a:srgbClr val="ffffff"/>
                </a:solidFill>
                <a:latin typeface="Amasis MT Pro Black"/>
                <a:ea typeface="Lato"/>
              </a:rPr>
              <a:t>Observing and analyzing the trends and pattern in the customer’s transactional behavior. </a:t>
            </a:r>
            <a:endParaRPr b="0" lang="en-US" sz="2400" spc="-1" strike="noStrike">
              <a:latin typeface="Arial"/>
            </a:endParaRPr>
          </a:p>
          <a:p>
            <a:pPr marL="457200" indent="-34848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b="0" lang="en" sz="2400" spc="-1" strike="noStrike">
                <a:solidFill>
                  <a:srgbClr val="ffffff"/>
                </a:solidFill>
                <a:latin typeface="Amasis MT Pro Black"/>
                <a:ea typeface="Lato"/>
              </a:rPr>
              <a:t>We can customize offers to ensure customer satisfaction and maximize returns.</a:t>
            </a:r>
            <a:endParaRPr b="0" lang="en-US" sz="2400" spc="-1" strike="noStrike">
              <a:latin typeface="Arial"/>
            </a:endParaRPr>
          </a:p>
          <a:p>
            <a:pPr marL="457200" indent="-34848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b="0" lang="en" sz="2400" spc="-1" strike="noStrike">
                <a:solidFill>
                  <a:srgbClr val="ffffff"/>
                </a:solidFill>
                <a:latin typeface="Amasis MT Pro Black"/>
                <a:ea typeface="Lato"/>
              </a:rPr>
              <a:t>Data processing in Spark is much faster than Hive.</a:t>
            </a:r>
            <a:endParaRPr b="0" lang="en-US" sz="2400" spc="-1" strike="noStrike">
              <a:latin typeface="Arial"/>
            </a:endParaRPr>
          </a:p>
          <a:p>
            <a:pPr marL="457200" indent="-348480">
              <a:lnSpc>
                <a:spcPct val="115000"/>
              </a:lnSpc>
              <a:buClr>
                <a:srgbClr val="ffffff"/>
              </a:buClr>
              <a:buFont typeface="Lato"/>
              <a:buChar char="●"/>
            </a:pPr>
            <a:r>
              <a:rPr b="0" lang="en" sz="2400" spc="-1" strike="noStrike">
                <a:solidFill>
                  <a:srgbClr val="ffffff"/>
                </a:solidFill>
                <a:latin typeface="Amasis MT Pro Black"/>
                <a:ea typeface="Lato"/>
              </a:rPr>
              <a:t>Hive supports partitioning to improve the performance but partitioning is suitable for only small datasets.</a:t>
            </a:r>
            <a:endParaRPr b="0" lang="en-US" sz="2400" spc="-1" strike="noStrike">
              <a:latin typeface="Arial"/>
            </a:endParaRPr>
          </a:p>
          <a:p>
            <a:pPr marL="1828800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1371600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13716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 9"/>
          <p:cNvSpPr/>
          <p:nvPr/>
        </p:nvSpPr>
        <p:spPr>
          <a:xfrm>
            <a:off x="-36000" y="0"/>
            <a:ext cx="12191400" cy="6857280"/>
          </a:xfrm>
          <a:prstGeom prst="rect">
            <a:avLst/>
          </a:prstGeom>
          <a:solidFill>
            <a:srgbClr val="3333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Title 1"/>
          <p:cNvSpPr/>
          <p:nvPr/>
        </p:nvSpPr>
        <p:spPr>
          <a:xfrm>
            <a:off x="6858000" y="954720"/>
            <a:ext cx="4571280" cy="30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8000" spc="-1" strike="noStrike">
                <a:solidFill>
                  <a:srgbClr val="ffffff"/>
                </a:solidFill>
                <a:latin typeface="Verdana Pro Cond SemiBold"/>
              </a:rPr>
              <a:t>THANK YOU</a:t>
            </a:r>
            <a:endParaRPr b="0" lang="en-US" sz="8000" spc="-1" strike="noStrike">
              <a:latin typeface="Arial"/>
            </a:endParaRPr>
          </a:p>
        </p:txBody>
      </p:sp>
      <p:grpSp>
        <p:nvGrpSpPr>
          <p:cNvPr id="271" name="Group 11"/>
          <p:cNvGrpSpPr/>
          <p:nvPr/>
        </p:nvGrpSpPr>
        <p:grpSpPr>
          <a:xfrm>
            <a:off x="5395320" y="720"/>
            <a:ext cx="874080" cy="6856560"/>
            <a:chOff x="5395320" y="720"/>
            <a:chExt cx="874080" cy="6856560"/>
          </a:xfrm>
        </p:grpSpPr>
        <p:sp>
          <p:nvSpPr>
            <p:cNvPr id="272" name="Freeform: Shape 12"/>
            <p:cNvSpPr/>
            <p:nvPr/>
          </p:nvSpPr>
          <p:spPr>
            <a:xfrm rot="16200000">
              <a:off x="2404080" y="2991960"/>
              <a:ext cx="6856560" cy="874080"/>
            </a:xfrm>
            <a:custGeom>
              <a:avLst/>
              <a:gdLst/>
              <a:ahLst/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Freeform: Shape 13"/>
            <p:cNvSpPr/>
            <p:nvPr/>
          </p:nvSpPr>
          <p:spPr>
            <a:xfrm rot="16200000">
              <a:off x="2404080" y="2991960"/>
              <a:ext cx="6856560" cy="874080"/>
            </a:xfrm>
            <a:custGeom>
              <a:avLst/>
              <a:gdLst/>
              <a:ahLst/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rotWithShape="0">
              <a:blip r:embed="rId1">
                <a:alphaModFix amt="57000"/>
              </a:blip>
              <a:srcRect/>
              <a:tile/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74" name="Graphic 6" descr="Accept"/>
          <p:cNvPicPr/>
          <p:nvPr/>
        </p:nvPicPr>
        <p:blipFill>
          <a:blip r:embed="rId2"/>
          <a:stretch/>
        </p:blipFill>
        <p:spPr>
          <a:xfrm>
            <a:off x="835200" y="1617120"/>
            <a:ext cx="4203000" cy="420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8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Picture 4" descr="Close up of binoculars on a table looking at sunset"/>
          <p:cNvPicPr/>
          <p:nvPr/>
        </p:nvPicPr>
        <p:blipFill>
          <a:blip r:embed="rId1"/>
          <a:srcRect l="0" t="7620" r="4" b="7983"/>
          <a:stretch/>
        </p:blipFill>
        <p:spPr>
          <a:xfrm>
            <a:off x="0" y="-77400"/>
            <a:ext cx="12190680" cy="6857280"/>
          </a:xfrm>
          <a:prstGeom prst="rect">
            <a:avLst/>
          </a:prstGeom>
          <a:ln w="0">
            <a:noFill/>
          </a:ln>
        </p:spPr>
      </p:pic>
      <p:sp>
        <p:nvSpPr>
          <p:cNvPr id="162" name="Rectangle 10"/>
          <p:cNvSpPr/>
          <p:nvPr/>
        </p:nvSpPr>
        <p:spPr>
          <a:xfrm rot="16200000">
            <a:off x="923400" y="-922680"/>
            <a:ext cx="6857280" cy="870516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Title 1"/>
          <p:cNvSpPr/>
          <p:nvPr/>
        </p:nvSpPr>
        <p:spPr>
          <a:xfrm>
            <a:off x="658800" y="258480"/>
            <a:ext cx="3434760" cy="131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31000"/>
          </a:bodyPr>
          <a:p>
            <a:pPr>
              <a:lnSpc>
                <a:spcPct val="90000"/>
              </a:lnSpc>
            </a:pPr>
            <a:r>
              <a:rPr b="0" lang="en-US" sz="8000" spc="-1" strike="noStrike">
                <a:solidFill>
                  <a:srgbClr val="ffffff"/>
                </a:solidFill>
                <a:latin typeface="Amasis MT Pro Black"/>
              </a:rPr>
              <a:t>SCOPE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4" name="Google Shape;144;p14"/>
          <p:cNvSpPr/>
          <p:nvPr/>
        </p:nvSpPr>
        <p:spPr>
          <a:xfrm>
            <a:off x="843120" y="2491200"/>
            <a:ext cx="10077480" cy="357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35880" algn="just">
              <a:lnSpc>
                <a:spcPct val="115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b="0" lang="en" sz="2400" spc="-1" strike="noStrike">
                <a:solidFill>
                  <a:srgbClr val="ffffff"/>
                </a:solidFill>
                <a:latin typeface="Amasis MT Pro Black"/>
                <a:ea typeface="Montserrat"/>
              </a:rPr>
              <a:t>To build up business standards.</a:t>
            </a:r>
            <a:endParaRPr b="0" lang="en-US" sz="2400" spc="-1" strike="noStrike">
              <a:latin typeface="Arial"/>
            </a:endParaRPr>
          </a:p>
          <a:p>
            <a:pPr marL="457200" indent="-329400" algn="just">
              <a:lnSpc>
                <a:spcPct val="115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b="0" lang="en" sz="2400" spc="-1" strike="noStrike">
                <a:solidFill>
                  <a:srgbClr val="ffffff"/>
                </a:solidFill>
                <a:latin typeface="Amasis MT Pro Black"/>
                <a:ea typeface="Montserrat"/>
              </a:rPr>
              <a:t>To monitor customer’s transaction </a:t>
            </a:r>
            <a:r>
              <a:rPr b="0" lang="en" sz="2800" spc="-1" strike="noStrike">
                <a:solidFill>
                  <a:srgbClr val="ffffff"/>
                </a:solidFill>
                <a:latin typeface="Amasis MT Pro Black"/>
                <a:ea typeface="Montserrat"/>
              </a:rPr>
              <a:t>on daily, weekly and monthly basis.</a:t>
            </a:r>
            <a:endParaRPr b="0" lang="en-US" sz="2800" spc="-1" strike="noStrike">
              <a:latin typeface="Arial"/>
            </a:endParaRPr>
          </a:p>
          <a:p>
            <a:pPr marL="457200" indent="-342360" algn="just">
              <a:lnSpc>
                <a:spcPct val="9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b="0" lang="en" sz="2800" spc="-1" strike="noStrike">
                <a:solidFill>
                  <a:srgbClr val="ffffff"/>
                </a:solidFill>
                <a:latin typeface="Amasis MT Pro Black"/>
                <a:ea typeface="Montserrat"/>
              </a:rPr>
              <a:t>To categorize customers on transactional basis.</a:t>
            </a:r>
            <a:endParaRPr b="0" lang="en-US" sz="2800" spc="-1" strike="noStrike">
              <a:latin typeface="Arial"/>
            </a:endParaRPr>
          </a:p>
          <a:p>
            <a:pPr marL="457200" indent="-335880">
              <a:lnSpc>
                <a:spcPct val="9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b="0" lang="en" sz="2800" spc="-1" strike="noStrike">
                <a:solidFill>
                  <a:srgbClr val="ffffff"/>
                </a:solidFill>
                <a:latin typeface="Amasis MT Pro Black"/>
                <a:ea typeface="Montserrat"/>
              </a:rPr>
              <a:t>To personalize offering based on customer’s analysis and strategizing development of marketing campaigns to directly address customer behavior.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8"/>
          <p:cNvSpPr/>
          <p:nvPr/>
        </p:nvSpPr>
        <p:spPr>
          <a:xfrm>
            <a:off x="360" y="360"/>
            <a:ext cx="12191400" cy="6857280"/>
          </a:xfrm>
          <a:prstGeom prst="rect">
            <a:avLst/>
          </a:prstGeom>
          <a:solidFill>
            <a:srgbClr val="3333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Title 1"/>
          <p:cNvSpPr/>
          <p:nvPr/>
        </p:nvSpPr>
        <p:spPr>
          <a:xfrm>
            <a:off x="228600" y="1973160"/>
            <a:ext cx="3475080" cy="191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84000"/>
          </a:bodyPr>
          <a:p>
            <a:pPr>
              <a:lnSpc>
                <a:spcPct val="90000"/>
              </a:lnSpc>
            </a:pPr>
            <a:r>
              <a:rPr b="0" lang="en-US" sz="4200" spc="-1" strike="noStrike">
                <a:solidFill>
                  <a:srgbClr val="ffffff"/>
                </a:solidFill>
                <a:latin typeface="Amasis MT Pro Black"/>
              </a:rPr>
              <a:t>Data Warehouse Schema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67" name="Picture 4"/>
          <p:cNvSpPr/>
          <p:nvPr/>
        </p:nvSpPr>
        <p:spPr>
          <a:xfrm>
            <a:off x="4232520" y="0"/>
            <a:ext cx="7958880" cy="6857280"/>
          </a:xfrm>
          <a:custGeom>
            <a:avLst/>
            <a:gdLst/>
            <a:ah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8" name="Group 10"/>
          <p:cNvGrpSpPr/>
          <p:nvPr/>
        </p:nvGrpSpPr>
        <p:grpSpPr>
          <a:xfrm>
            <a:off x="4078440" y="0"/>
            <a:ext cx="874080" cy="6857280"/>
            <a:chOff x="4078440" y="0"/>
            <a:chExt cx="874080" cy="6857280"/>
          </a:xfrm>
        </p:grpSpPr>
        <p:sp>
          <p:nvSpPr>
            <p:cNvPr id="169" name="Freeform: Shape 11"/>
            <p:cNvSpPr/>
            <p:nvPr/>
          </p:nvSpPr>
          <p:spPr>
            <a:xfrm rot="5400000">
              <a:off x="1086480" y="2991600"/>
              <a:ext cx="6857280" cy="874080"/>
            </a:xfrm>
            <a:custGeom>
              <a:avLst/>
              <a:gdLst/>
              <a:ahLst/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Freeform: Shape 12"/>
            <p:cNvSpPr/>
            <p:nvPr/>
          </p:nvSpPr>
          <p:spPr>
            <a:xfrm rot="5400000">
              <a:off x="1086480" y="2991600"/>
              <a:ext cx="6857280" cy="874080"/>
            </a:xfrm>
            <a:custGeom>
              <a:avLst/>
              <a:gdLst/>
              <a:ahLst/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rotWithShape="0">
              <a:blip r:embed="rId2">
                <a:alphaModFix amt="57000"/>
              </a:blip>
              <a:srcRect/>
              <a:tile/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1" name="Picture 5" descr="Table&#10;&#10;Description automatically generated"/>
          <p:cNvPicPr/>
          <p:nvPr/>
        </p:nvPicPr>
        <p:blipFill>
          <a:blip r:embed="rId3"/>
          <a:stretch/>
        </p:blipFill>
        <p:spPr>
          <a:xfrm>
            <a:off x="3704040" y="453960"/>
            <a:ext cx="8308800" cy="6026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3333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Title 1"/>
          <p:cNvSpPr/>
          <p:nvPr/>
        </p:nvSpPr>
        <p:spPr>
          <a:xfrm>
            <a:off x="8145000" y="1143000"/>
            <a:ext cx="32842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" sz="4100" spc="-1" strike="noStrike">
                <a:solidFill>
                  <a:srgbClr val="ffffff"/>
                </a:solidFill>
                <a:latin typeface="Amasis MT Pro Black"/>
                <a:ea typeface="Verdana Pro Cond SemiBold"/>
              </a:rPr>
              <a:t>Technology Used</a:t>
            </a:r>
            <a:endParaRPr b="0" lang="en-US" sz="4100" spc="-1" strike="noStrike">
              <a:latin typeface="Arial"/>
            </a:endParaRPr>
          </a:p>
        </p:txBody>
      </p:sp>
      <p:grpSp>
        <p:nvGrpSpPr>
          <p:cNvPr id="174" name="Group 9"/>
          <p:cNvGrpSpPr/>
          <p:nvPr/>
        </p:nvGrpSpPr>
        <p:grpSpPr>
          <a:xfrm>
            <a:off x="7202880" y="0"/>
            <a:ext cx="548280" cy="6857280"/>
            <a:chOff x="7202880" y="0"/>
            <a:chExt cx="548280" cy="6857280"/>
          </a:xfrm>
        </p:grpSpPr>
        <p:sp>
          <p:nvSpPr>
            <p:cNvPr id="175" name="Freeform: Shape 10"/>
            <p:cNvSpPr/>
            <p:nvPr/>
          </p:nvSpPr>
          <p:spPr>
            <a:xfrm flipH="1" rot="16200000">
              <a:off x="4045320" y="3157560"/>
              <a:ext cx="6857280" cy="542160"/>
            </a:xfrm>
            <a:custGeom>
              <a:avLst/>
              <a:gdLst/>
              <a:ahLst/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Freeform: Shape 11"/>
            <p:cNvSpPr/>
            <p:nvPr/>
          </p:nvSpPr>
          <p:spPr>
            <a:xfrm flipH="1" rot="16200000">
              <a:off x="4051440" y="3157560"/>
              <a:ext cx="6857280" cy="542160"/>
            </a:xfrm>
            <a:custGeom>
              <a:avLst/>
              <a:gdLst/>
              <a:ahLst/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rotWithShape="0">
              <a:blip r:embed="rId1">
                <a:alphaModFix amt="57000"/>
              </a:blip>
              <a:srcRect/>
              <a:tile/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7" name="Google Shape;191;p17"/>
          <p:cNvSpPr/>
          <p:nvPr/>
        </p:nvSpPr>
        <p:spPr>
          <a:xfrm>
            <a:off x="767880" y="806400"/>
            <a:ext cx="3331440" cy="31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69840">
              <a:lnSpc>
                <a:spcPct val="115000"/>
              </a:lnSpc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386640">
              <a:lnSpc>
                <a:spcPct val="115000"/>
              </a:lnSpc>
              <a:buClr>
                <a:srgbClr val="ffffff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Amasis MT Pro Black"/>
                <a:ea typeface="Lato"/>
              </a:rPr>
              <a:t>HDFS</a:t>
            </a:r>
            <a:endParaRPr b="0" lang="en-US" sz="2800" spc="-1" strike="noStrike">
              <a:latin typeface="Arial"/>
            </a:endParaRPr>
          </a:p>
          <a:p>
            <a:pPr marL="457200" indent="-386640">
              <a:lnSpc>
                <a:spcPct val="115000"/>
              </a:lnSpc>
              <a:buClr>
                <a:srgbClr val="ffffff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Amasis MT Pro Black"/>
                <a:ea typeface="Lato"/>
              </a:rPr>
              <a:t>HIVE</a:t>
            </a:r>
            <a:endParaRPr b="0" lang="en-US" sz="2800" spc="-1" strike="noStrike">
              <a:latin typeface="Arial"/>
            </a:endParaRPr>
          </a:p>
          <a:p>
            <a:pPr marL="457200" indent="-386640">
              <a:lnSpc>
                <a:spcPct val="115000"/>
              </a:lnSpc>
              <a:buClr>
                <a:srgbClr val="ffffff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2800" spc="-1" strike="noStrike">
                <a:solidFill>
                  <a:srgbClr val="ffffff"/>
                </a:solidFill>
                <a:latin typeface="Amasis MT Pro Black"/>
                <a:ea typeface="Lato"/>
              </a:rPr>
              <a:t>SPARK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8" name="Picture 4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4965480" y="4403160"/>
            <a:ext cx="2221560" cy="191268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5" descr="A picture containing text, sign, clipart&#10;&#10;Description automatically generated"/>
          <p:cNvPicPr/>
          <p:nvPr/>
        </p:nvPicPr>
        <p:blipFill>
          <a:blip r:embed="rId3"/>
          <a:stretch/>
        </p:blipFill>
        <p:spPr>
          <a:xfrm>
            <a:off x="1069560" y="4690800"/>
            <a:ext cx="2742480" cy="1428120"/>
          </a:xfrm>
          <a:prstGeom prst="rect">
            <a:avLst/>
          </a:prstGeom>
          <a:ln w="0">
            <a:noFill/>
          </a:ln>
        </p:spPr>
      </p:pic>
      <p:pic>
        <p:nvPicPr>
          <p:cNvPr id="180" name="Picture 6" descr="A picture containing text, clipart, vector graphics&#10;&#10;Description automatically generated"/>
          <p:cNvPicPr/>
          <p:nvPr/>
        </p:nvPicPr>
        <p:blipFill>
          <a:blip r:embed="rId4"/>
          <a:stretch/>
        </p:blipFill>
        <p:spPr>
          <a:xfrm>
            <a:off x="5051880" y="1360800"/>
            <a:ext cx="1751760" cy="129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3333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Title 1"/>
          <p:cNvSpPr/>
          <p:nvPr/>
        </p:nvSpPr>
        <p:spPr>
          <a:xfrm>
            <a:off x="452160" y="3232080"/>
            <a:ext cx="3936600" cy="99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masis MT Pro Black"/>
              </a:rPr>
              <a:t>Advantages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3" name="Freeform: Shape 9"/>
          <p:cNvSpPr/>
          <p:nvPr/>
        </p:nvSpPr>
        <p:spPr>
          <a:xfrm>
            <a:off x="3484440" y="0"/>
            <a:ext cx="2102400" cy="6857280"/>
          </a:xfrm>
          <a:custGeom>
            <a:avLst/>
            <a:gdLst/>
            <a:ahLst/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Freeform: Shape 11"/>
          <p:cNvSpPr/>
          <p:nvPr/>
        </p:nvSpPr>
        <p:spPr>
          <a:xfrm>
            <a:off x="3484440" y="0"/>
            <a:ext cx="2102400" cy="6857280"/>
          </a:xfrm>
          <a:custGeom>
            <a:avLst/>
            <a:gdLst/>
            <a:ahLst/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rotWithShape="0">
            <a:blip r:embed="rId1">
              <a:alphaModFix amt="57000"/>
            </a:blip>
            <a:srcRect/>
            <a:tile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Google Shape;201;p18"/>
          <p:cNvSpPr/>
          <p:nvPr/>
        </p:nvSpPr>
        <p:spPr>
          <a:xfrm>
            <a:off x="5466240" y="595440"/>
            <a:ext cx="6187320" cy="61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300" spc="-1" strike="noStrike">
                <a:solidFill>
                  <a:srgbClr val="9fc5e8"/>
                </a:solidFill>
                <a:latin typeface="Lato"/>
                <a:ea typeface="Lato"/>
              </a:rPr>
              <a:t>        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" sz="1300" spc="-1" strike="noStrike">
                <a:solidFill>
                  <a:srgbClr val="ffffff"/>
                </a:solidFill>
                <a:latin typeface="Lato"/>
                <a:ea typeface="Lato"/>
              </a:rPr>
              <a:t>      </a:t>
            </a:r>
            <a:r>
              <a:rPr b="0" lang="en" sz="2000" spc="-1" strike="noStrike">
                <a:solidFill>
                  <a:srgbClr val="ffffff"/>
                </a:solidFill>
                <a:latin typeface="Amasis MT Pro Black"/>
                <a:ea typeface="Lato"/>
              </a:rPr>
              <a:t>   </a:t>
            </a:r>
            <a:r>
              <a:rPr b="0" lang="en" sz="2000" spc="-1" strike="noStrike" u="sng">
                <a:solidFill>
                  <a:srgbClr val="9fc5e8"/>
                </a:solidFill>
                <a:uFillTx/>
                <a:latin typeface="Amasis MT Pro Black"/>
                <a:ea typeface="Lato"/>
              </a:rPr>
              <a:t>HDFS (Hadoop Distributed File System)</a:t>
            </a:r>
            <a:endParaRPr b="0" lang="en-US" sz="20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spcBef>
                <a:spcPts val="1599"/>
              </a:spcBef>
              <a:buClr>
                <a:srgbClr val="ffffff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Amasis MT Pro Black"/>
                <a:ea typeface="Lato"/>
              </a:rPr>
              <a:t>Distributed storage</a:t>
            </a:r>
            <a:endParaRPr b="0" lang="en-US" sz="20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buClr>
                <a:srgbClr val="ffffff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Amasis MT Pro Black"/>
                <a:ea typeface="Lato"/>
              </a:rPr>
              <a:t>Batch processing</a:t>
            </a:r>
            <a:endParaRPr b="0" lang="en-US" sz="20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buClr>
                <a:srgbClr val="ffffff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Amasis MT Pro Black"/>
                <a:ea typeface="Lato"/>
              </a:rPr>
              <a:t>Horizontal Scalability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" sz="2000" spc="-1" strike="noStrike">
                <a:solidFill>
                  <a:srgbClr val="6fa8dc"/>
                </a:solidFill>
                <a:latin typeface="Amasis MT Pro Black"/>
                <a:ea typeface="Lato"/>
              </a:rPr>
              <a:t>         </a:t>
            </a:r>
            <a:r>
              <a:rPr b="0" lang="en" sz="2000" spc="-1" strike="noStrike" u="sng">
                <a:solidFill>
                  <a:srgbClr val="6fa8dc"/>
                </a:solidFill>
                <a:uFillTx/>
                <a:latin typeface="Amasis MT Pro Black"/>
                <a:ea typeface="Lato"/>
              </a:rPr>
              <a:t>HIVE</a:t>
            </a:r>
            <a:endParaRPr b="0" lang="en-US" sz="20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spcBef>
                <a:spcPts val="1599"/>
              </a:spcBef>
              <a:buClr>
                <a:srgbClr val="ffffff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Amasis MT Pro Black"/>
                <a:ea typeface="Lato"/>
              </a:rPr>
              <a:t>Takes very less time to write Hive query in comparison to MapReduce code </a:t>
            </a:r>
            <a:endParaRPr b="0" lang="en-US" sz="20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buClr>
                <a:srgbClr val="ffffff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Amasis MT Pro Black"/>
                <a:ea typeface="Lato"/>
              </a:rPr>
              <a:t>Keeps queries running fast</a:t>
            </a:r>
            <a:endParaRPr b="0" lang="en-US" sz="20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buClr>
                <a:srgbClr val="ffffff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Amasis MT Pro Black"/>
                <a:ea typeface="Lato"/>
              </a:rPr>
              <a:t>Simple to learn and use</a:t>
            </a:r>
            <a:endParaRPr b="0" lang="en-US" sz="20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buClr>
                <a:srgbClr val="ffffff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Amasis MT Pro Black"/>
                <a:ea typeface="Lato"/>
              </a:rPr>
              <a:t>Supports Partitioning and Bucketing </a:t>
            </a:r>
            <a:endParaRPr b="0" lang="en-US" sz="2000" spc="-1" strike="noStrike">
              <a:latin typeface="Arial"/>
            </a:endParaRPr>
          </a:p>
          <a:p>
            <a:pPr marL="457200" indent="-310320">
              <a:lnSpc>
                <a:spcPct val="115000"/>
              </a:lnSpc>
              <a:buClr>
                <a:srgbClr val="ffffff"/>
              </a:buClr>
              <a:buFont typeface="Lato"/>
              <a:buChar char="●"/>
              <a:tabLst>
                <a:tab algn="l" pos="0"/>
              </a:tabLst>
            </a:pPr>
            <a:r>
              <a:rPr b="0" lang="en" sz="2000" spc="-1" strike="noStrike">
                <a:solidFill>
                  <a:srgbClr val="ffffff"/>
                </a:solidFill>
                <a:latin typeface="Amasis MT Pro Black"/>
                <a:ea typeface="Lato"/>
              </a:rPr>
              <a:t>We can use complex data types in Hive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0"/>
          <p:cNvSpPr/>
          <p:nvPr/>
        </p:nvSpPr>
        <p:spPr>
          <a:xfrm>
            <a:off x="0" y="36000"/>
            <a:ext cx="12191400" cy="6857280"/>
          </a:xfrm>
          <a:prstGeom prst="rect">
            <a:avLst/>
          </a:prstGeom>
          <a:solidFill>
            <a:srgbClr val="3333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Freeform: Shape 12"/>
          <p:cNvSpPr/>
          <p:nvPr/>
        </p:nvSpPr>
        <p:spPr>
          <a:xfrm flipH="1">
            <a:off x="4077000" y="0"/>
            <a:ext cx="874080" cy="6857280"/>
          </a:xfrm>
          <a:custGeom>
            <a:avLst/>
            <a:gdLst/>
            <a:ahLst/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Freeform: Shape 14"/>
          <p:cNvSpPr/>
          <p:nvPr/>
        </p:nvSpPr>
        <p:spPr>
          <a:xfrm flipH="1">
            <a:off x="4077000" y="0"/>
            <a:ext cx="874080" cy="6857280"/>
          </a:xfrm>
          <a:custGeom>
            <a:avLst/>
            <a:gdLst/>
            <a:ahLst/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rotWithShape="0">
            <a:blip r:embed="rId1">
              <a:alphaModFix amt="57000"/>
            </a:blip>
            <a:srcRect/>
            <a:tile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9" name="Google Shape;209;p19"/>
          <p:cNvGrpSpPr/>
          <p:nvPr/>
        </p:nvGrpSpPr>
        <p:grpSpPr>
          <a:xfrm>
            <a:off x="5333760" y="766800"/>
            <a:ext cx="6096240" cy="5328720"/>
            <a:chOff x="5333760" y="766800"/>
            <a:chExt cx="6096240" cy="5328720"/>
          </a:xfrm>
        </p:grpSpPr>
        <p:sp>
          <p:nvSpPr>
            <p:cNvPr id="190" name=""/>
            <p:cNvSpPr/>
            <p:nvPr/>
          </p:nvSpPr>
          <p:spPr>
            <a:xfrm>
              <a:off x="5334120" y="766800"/>
              <a:ext cx="6095160" cy="5328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"/>
            <p:cNvSpPr/>
            <p:nvPr/>
          </p:nvSpPr>
          <p:spPr>
            <a:xfrm>
              <a:off x="5333760" y="767160"/>
              <a:ext cx="6096240" cy="360"/>
            </a:xfrm>
            <a:prstGeom prst="line">
              <a:avLst/>
            </a:prstGeom>
            <a:ln w="12600">
              <a:solidFill>
                <a:srgbClr val="699ef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"/>
            <p:cNvSpPr/>
            <p:nvPr/>
          </p:nvSpPr>
          <p:spPr>
            <a:xfrm>
              <a:off x="5334120" y="767520"/>
              <a:ext cx="6095160" cy="76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9920" rIns="79920" tIns="79920" bIns="79920">
              <a:noAutofit/>
            </a:bodyPr>
            <a:p>
              <a:pPr>
                <a:lnSpc>
                  <a:spcPct val="90000"/>
                </a:lnSpc>
                <a:spcAft>
                  <a:spcPts val="734"/>
                </a:spcAft>
                <a:tabLst>
                  <a:tab algn="l" pos="0"/>
                </a:tabLst>
              </a:pPr>
              <a:r>
                <a:rPr b="0" lang="en-US" sz="2100" spc="-1" strike="noStrike" u="sng">
                  <a:solidFill>
                    <a:srgbClr val="ffffff"/>
                  </a:solidFill>
                  <a:uFillTx/>
                  <a:latin typeface="Verdana Pro"/>
                  <a:ea typeface="DejaVu Sans"/>
                </a:rPr>
                <a:t>SPARK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193" name=""/>
            <p:cNvSpPr/>
            <p:nvPr/>
          </p:nvSpPr>
          <p:spPr>
            <a:xfrm>
              <a:off x="5333760" y="1528200"/>
              <a:ext cx="6096240" cy="360"/>
            </a:xfrm>
            <a:prstGeom prst="line">
              <a:avLst/>
            </a:prstGeom>
            <a:ln w="12600">
              <a:solidFill>
                <a:srgbClr val="5e7ef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"/>
            <p:cNvSpPr/>
            <p:nvPr/>
          </p:nvSpPr>
          <p:spPr>
            <a:xfrm>
              <a:off x="5334120" y="1528560"/>
              <a:ext cx="6095160" cy="76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9920" rIns="79920" tIns="79920" bIns="79920">
              <a:noAutofit/>
            </a:bodyPr>
            <a:p>
              <a:pPr>
                <a:lnSpc>
                  <a:spcPct val="90000"/>
                </a:lnSpc>
                <a:spcAft>
                  <a:spcPts val="734"/>
                </a:spcAft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ffffff"/>
                  </a:solidFill>
                  <a:latin typeface="Verdana Pro"/>
                  <a:ea typeface="DejaVu Sans"/>
                </a:rPr>
                <a:t>Best processing unit in hadoop and non hadoop environment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195" name=""/>
            <p:cNvSpPr/>
            <p:nvPr/>
          </p:nvSpPr>
          <p:spPr>
            <a:xfrm>
              <a:off x="5333760" y="2289600"/>
              <a:ext cx="6096240" cy="360"/>
            </a:xfrm>
            <a:prstGeom prst="line">
              <a:avLst/>
            </a:prstGeom>
            <a:ln w="12600">
              <a:solidFill>
                <a:srgbClr val="545ee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"/>
            <p:cNvSpPr/>
            <p:nvPr/>
          </p:nvSpPr>
          <p:spPr>
            <a:xfrm>
              <a:off x="5334120" y="2289600"/>
              <a:ext cx="6095160" cy="76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9920" rIns="79920" tIns="79920" bIns="79920">
              <a:noAutofit/>
            </a:bodyPr>
            <a:p>
              <a:pPr>
                <a:lnSpc>
                  <a:spcPct val="90000"/>
                </a:lnSpc>
                <a:spcAft>
                  <a:spcPts val="734"/>
                </a:spcAft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ffffff"/>
                  </a:solidFill>
                  <a:latin typeface="Verdana Pro"/>
                  <a:ea typeface="DejaVu Sans"/>
                </a:rPr>
                <a:t>In-memory data processing engine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197" name=""/>
            <p:cNvSpPr/>
            <p:nvPr/>
          </p:nvSpPr>
          <p:spPr>
            <a:xfrm>
              <a:off x="5333760" y="3050640"/>
              <a:ext cx="6096240" cy="360"/>
            </a:xfrm>
            <a:prstGeom prst="line">
              <a:avLst/>
            </a:prstGeom>
            <a:ln w="12600">
              <a:solidFill>
                <a:srgbClr val="574be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"/>
            <p:cNvSpPr/>
            <p:nvPr/>
          </p:nvSpPr>
          <p:spPr>
            <a:xfrm>
              <a:off x="5334120" y="3050640"/>
              <a:ext cx="6095160" cy="76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9920" rIns="79920" tIns="79920" bIns="79920">
              <a:noAutofit/>
            </a:bodyPr>
            <a:p>
              <a:pPr>
                <a:lnSpc>
                  <a:spcPct val="90000"/>
                </a:lnSpc>
                <a:spcAft>
                  <a:spcPts val="734"/>
                </a:spcAft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ffffff"/>
                  </a:solidFill>
                  <a:latin typeface="Verdana Pro"/>
                  <a:ea typeface="DejaVu Sans"/>
                </a:rPr>
                <a:t>Executes batch processing jobs faster than MapReduce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199" name=""/>
            <p:cNvSpPr/>
            <p:nvPr/>
          </p:nvSpPr>
          <p:spPr>
            <a:xfrm>
              <a:off x="5333760" y="3811680"/>
              <a:ext cx="6096240" cy="360"/>
            </a:xfrm>
            <a:prstGeom prst="line">
              <a:avLst/>
            </a:prstGeom>
            <a:ln w="12600">
              <a:solidFill>
                <a:srgbClr val="6543da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"/>
            <p:cNvSpPr/>
            <p:nvPr/>
          </p:nvSpPr>
          <p:spPr>
            <a:xfrm>
              <a:off x="5334120" y="3812040"/>
              <a:ext cx="6095160" cy="76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9920" rIns="79920" tIns="79920" bIns="79920">
              <a:noAutofit/>
            </a:bodyPr>
            <a:p>
              <a:pPr>
                <a:lnSpc>
                  <a:spcPct val="90000"/>
                </a:lnSpc>
                <a:spcAft>
                  <a:spcPts val="734"/>
                </a:spcAft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ffffff"/>
                  </a:solidFill>
                  <a:latin typeface="Verdana Pro"/>
                  <a:ea typeface="DejaVu Sans"/>
                </a:rPr>
                <a:t>Supports parallel processing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201" name=""/>
            <p:cNvSpPr/>
            <p:nvPr/>
          </p:nvSpPr>
          <p:spPr>
            <a:xfrm>
              <a:off x="5333760" y="4572720"/>
              <a:ext cx="6096240" cy="360"/>
            </a:xfrm>
            <a:prstGeom prst="line">
              <a:avLst/>
            </a:prstGeom>
            <a:ln w="12600">
              <a:solidFill>
                <a:srgbClr val="733cd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"/>
            <p:cNvSpPr/>
            <p:nvPr/>
          </p:nvSpPr>
          <p:spPr>
            <a:xfrm>
              <a:off x="5334120" y="4573080"/>
              <a:ext cx="6095160" cy="76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9920" rIns="79920" tIns="79920" bIns="79920">
              <a:noAutofit/>
            </a:bodyPr>
            <a:p>
              <a:pPr>
                <a:lnSpc>
                  <a:spcPct val="90000"/>
                </a:lnSpc>
                <a:spcAft>
                  <a:spcPts val="734"/>
                </a:spcAft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ffffff"/>
                  </a:solidFill>
                  <a:latin typeface="Verdana Pro"/>
                  <a:ea typeface="DejaVu Sans"/>
                </a:rPr>
                <a:t>Ability to handle both batch and streaming data</a:t>
              </a:r>
              <a:endParaRPr b="0" lang="en-US" sz="2100" spc="-1" strike="noStrike">
                <a:latin typeface="Arial"/>
              </a:endParaRPr>
            </a:p>
          </p:txBody>
        </p:sp>
        <p:sp>
          <p:nvSpPr>
            <p:cNvPr id="203" name=""/>
            <p:cNvSpPr/>
            <p:nvPr/>
          </p:nvSpPr>
          <p:spPr>
            <a:xfrm>
              <a:off x="5333760" y="5334120"/>
              <a:ext cx="6096240" cy="360"/>
            </a:xfrm>
            <a:prstGeom prst="line">
              <a:avLst/>
            </a:prstGeom>
            <a:ln w="12600">
              <a:solidFill>
                <a:srgbClr val="8039c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"/>
            <p:cNvSpPr/>
            <p:nvPr/>
          </p:nvSpPr>
          <p:spPr>
            <a:xfrm>
              <a:off x="5334120" y="5334120"/>
              <a:ext cx="6095160" cy="76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79920" rIns="79920" tIns="79920" bIns="79920">
              <a:noAutofit/>
            </a:bodyPr>
            <a:p>
              <a:pPr>
                <a:lnSpc>
                  <a:spcPct val="90000"/>
                </a:lnSpc>
                <a:spcAft>
                  <a:spcPts val="734"/>
                </a:spcAft>
                <a:tabLst>
                  <a:tab algn="l" pos="0"/>
                </a:tabLst>
              </a:pPr>
              <a:r>
                <a:rPr b="0" lang="en-US" sz="2100" spc="-1" strike="noStrike">
                  <a:solidFill>
                    <a:srgbClr val="ffffff"/>
                  </a:solidFill>
                  <a:latin typeface="Verdana Pro"/>
                  <a:ea typeface="DejaVu Sans"/>
                </a:rPr>
                <a:t>Can work on Stand alone or with YARN,MESOS</a:t>
              </a:r>
              <a:endParaRPr b="0" lang="en-US" sz="2100" spc="-1" strike="noStrike">
                <a:latin typeface="Arial"/>
              </a:endParaRPr>
            </a:p>
          </p:txBody>
        </p:sp>
      </p:grpSp>
      <p:sp>
        <p:nvSpPr>
          <p:cNvPr id="205" name=""/>
          <p:cNvSpPr txBox="1"/>
          <p:nvPr/>
        </p:nvSpPr>
        <p:spPr>
          <a:xfrm>
            <a:off x="228600" y="914400"/>
            <a:ext cx="3795480" cy="88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4400" spc="-1" strike="noStrike">
                <a:solidFill>
                  <a:srgbClr val="ffffff"/>
                </a:solidFill>
                <a:latin typeface="Amasis MT Pro Black"/>
              </a:rPr>
              <a:t>Advantages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3333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Title 1"/>
          <p:cNvSpPr/>
          <p:nvPr/>
        </p:nvSpPr>
        <p:spPr>
          <a:xfrm>
            <a:off x="762120" y="1020960"/>
            <a:ext cx="10667160" cy="108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Amasis MT Pro Black"/>
              </a:rPr>
              <a:t>Work Flow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Freeform: Shape 9"/>
          <p:cNvSpPr/>
          <p:nvPr/>
        </p:nvSpPr>
        <p:spPr>
          <a:xfrm flipV="1">
            <a:off x="0" y="2365200"/>
            <a:ext cx="12191400" cy="822240"/>
          </a:xfrm>
          <a:custGeom>
            <a:avLst/>
            <a:gdLst/>
            <a:ahLst/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Freeform: Shape 11"/>
          <p:cNvSpPr/>
          <p:nvPr/>
        </p:nvSpPr>
        <p:spPr>
          <a:xfrm flipV="1">
            <a:off x="0" y="2365200"/>
            <a:ext cx="12191400" cy="822240"/>
          </a:xfrm>
          <a:custGeom>
            <a:avLst/>
            <a:gdLst/>
            <a:ahLst/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rotWithShape="0">
            <a:blip r:embed="rId1">
              <a:alphaModFix amt="57000"/>
            </a:blip>
            <a:srcRect/>
            <a:tile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Rectangle: Rounded Corners 3"/>
          <p:cNvSpPr/>
          <p:nvPr/>
        </p:nvSpPr>
        <p:spPr>
          <a:xfrm>
            <a:off x="111240" y="3088080"/>
            <a:ext cx="1471680" cy="1006560"/>
          </a:xfrm>
          <a:prstGeom prst="roundRect">
            <a:avLst>
              <a:gd name="adj" fmla="val 16667"/>
            </a:avLst>
          </a:prstGeom>
          <a:solidFill>
            <a:srgbClr val="3fb96c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Verdana Pro"/>
                <a:ea typeface="DejaVu Sans"/>
              </a:rPr>
              <a:t>Raw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Arrow: Right 4"/>
          <p:cNvSpPr/>
          <p:nvPr/>
        </p:nvSpPr>
        <p:spPr>
          <a:xfrm>
            <a:off x="1707120" y="3394080"/>
            <a:ext cx="981000" cy="489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Rectangle: Rounded Corners 33"/>
          <p:cNvSpPr/>
          <p:nvPr/>
        </p:nvSpPr>
        <p:spPr>
          <a:xfrm>
            <a:off x="2761200" y="3090600"/>
            <a:ext cx="1510200" cy="1006560"/>
          </a:xfrm>
          <a:prstGeom prst="roundRect">
            <a:avLst>
              <a:gd name="adj" fmla="val 16667"/>
            </a:avLst>
          </a:prstGeom>
          <a:solidFill>
            <a:srgbClr val="3fb96c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Verdana Pro"/>
                <a:ea typeface="DejaVu Sans"/>
              </a:rPr>
              <a:t>Loading Data into HDFS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Rectangle: Rounded Corners 58"/>
          <p:cNvSpPr/>
          <p:nvPr/>
        </p:nvSpPr>
        <p:spPr>
          <a:xfrm>
            <a:off x="7811640" y="3091320"/>
            <a:ext cx="1484640" cy="1096920"/>
          </a:xfrm>
          <a:prstGeom prst="roundRect">
            <a:avLst>
              <a:gd name="adj" fmla="val 16667"/>
            </a:avLst>
          </a:prstGeom>
          <a:solidFill>
            <a:srgbClr val="3fb96c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Verdana Pro"/>
                <a:ea typeface="DejaVu Sans"/>
              </a:rPr>
              <a:t>Validate the data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Rectangle: Rounded Corners 59"/>
          <p:cNvSpPr/>
          <p:nvPr/>
        </p:nvSpPr>
        <p:spPr>
          <a:xfrm>
            <a:off x="5242320" y="3092040"/>
            <a:ext cx="1562040" cy="1148760"/>
          </a:xfrm>
          <a:prstGeom prst="roundRect">
            <a:avLst>
              <a:gd name="adj" fmla="val 16667"/>
            </a:avLst>
          </a:prstGeom>
          <a:solidFill>
            <a:srgbClr val="3fb96c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" sz="1400" spc="-1" strike="noStrike">
                <a:solidFill>
                  <a:srgbClr val="ffffff"/>
                </a:solidFill>
                <a:latin typeface="Verdana Pro"/>
                <a:ea typeface="Verdana Pro"/>
              </a:rPr>
              <a:t>Importing the source data into hive using spark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215" name="Rectangle: Rounded Corners 60"/>
          <p:cNvSpPr/>
          <p:nvPr/>
        </p:nvSpPr>
        <p:spPr>
          <a:xfrm>
            <a:off x="7348320" y="5314320"/>
            <a:ext cx="2181960" cy="1096920"/>
          </a:xfrm>
          <a:prstGeom prst="roundRect">
            <a:avLst>
              <a:gd name="adj" fmla="val 16667"/>
            </a:avLst>
          </a:prstGeom>
          <a:solidFill>
            <a:srgbClr val="3fb96c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Verdana Pro"/>
                <a:ea typeface="DejaVu Sans"/>
              </a:rPr>
              <a:t>Check the data and validate again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Rectangle: Rounded Corners 61"/>
          <p:cNvSpPr/>
          <p:nvPr/>
        </p:nvSpPr>
        <p:spPr>
          <a:xfrm>
            <a:off x="10113120" y="5366880"/>
            <a:ext cx="1884960" cy="1045440"/>
          </a:xfrm>
          <a:prstGeom prst="roundRect">
            <a:avLst>
              <a:gd name="adj" fmla="val 16667"/>
            </a:avLst>
          </a:prstGeom>
          <a:solidFill>
            <a:srgbClr val="3fb96c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Verdana Pro"/>
                <a:ea typeface="DejaVu Sans"/>
              </a:rPr>
              <a:t>Process the data using Spark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Rectangle: Rounded Corners 62"/>
          <p:cNvSpPr/>
          <p:nvPr/>
        </p:nvSpPr>
        <p:spPr>
          <a:xfrm>
            <a:off x="10436760" y="3133080"/>
            <a:ext cx="1678320" cy="1109880"/>
          </a:xfrm>
          <a:prstGeom prst="roundRect">
            <a:avLst>
              <a:gd name="adj" fmla="val 16667"/>
            </a:avLst>
          </a:prstGeom>
          <a:solidFill>
            <a:srgbClr val="3fb96c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Verdana Pro"/>
                <a:ea typeface="DejaVu Sans"/>
              </a:rPr>
              <a:t>Create desired tables in hive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Arrow: Right 63"/>
          <p:cNvSpPr/>
          <p:nvPr/>
        </p:nvSpPr>
        <p:spPr>
          <a:xfrm>
            <a:off x="4386960" y="3490920"/>
            <a:ext cx="981000" cy="489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Arrow: Right 64"/>
          <p:cNvSpPr/>
          <p:nvPr/>
        </p:nvSpPr>
        <p:spPr>
          <a:xfrm>
            <a:off x="6893640" y="3491640"/>
            <a:ext cx="981000" cy="489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Arrow: Right 65"/>
          <p:cNvSpPr/>
          <p:nvPr/>
        </p:nvSpPr>
        <p:spPr>
          <a:xfrm>
            <a:off x="9399960" y="3557160"/>
            <a:ext cx="981000" cy="4899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Arrow: Down 66"/>
          <p:cNvSpPr/>
          <p:nvPr/>
        </p:nvSpPr>
        <p:spPr>
          <a:xfrm>
            <a:off x="8188200" y="4241160"/>
            <a:ext cx="489960" cy="9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Arrow: Down 67"/>
          <p:cNvSpPr/>
          <p:nvPr/>
        </p:nvSpPr>
        <p:spPr>
          <a:xfrm>
            <a:off x="11068920" y="4332240"/>
            <a:ext cx="489960" cy="981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600">
            <a:solidFill>
              <a:srgbClr val="2e884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TextBox 68"/>
          <p:cNvSpPr/>
          <p:nvPr/>
        </p:nvSpPr>
        <p:spPr>
          <a:xfrm flipH="1">
            <a:off x="9531720" y="3134160"/>
            <a:ext cx="1104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Verdana Pro"/>
                <a:ea typeface="DejaVu Sans"/>
              </a:rPr>
              <a:t>YES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4" name="TextBox 69"/>
          <p:cNvSpPr/>
          <p:nvPr/>
        </p:nvSpPr>
        <p:spPr>
          <a:xfrm>
            <a:off x="7642440" y="4465440"/>
            <a:ext cx="869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Verdana Pro"/>
                <a:ea typeface="DejaVu Sans"/>
              </a:rPr>
              <a:t>NO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8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33333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Title 1"/>
          <p:cNvSpPr/>
          <p:nvPr/>
        </p:nvSpPr>
        <p:spPr>
          <a:xfrm>
            <a:off x="6858000" y="954720"/>
            <a:ext cx="4571280" cy="30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8000" spc="-1" strike="noStrike">
                <a:solidFill>
                  <a:srgbClr val="ffffff"/>
                </a:solidFill>
                <a:latin typeface="Verdana Pro Cond SemiBold"/>
              </a:rPr>
              <a:t>Outputs:</a:t>
            </a:r>
            <a:endParaRPr b="0" lang="en-US" sz="8000" spc="-1" strike="noStrike">
              <a:latin typeface="Arial"/>
            </a:endParaRPr>
          </a:p>
        </p:txBody>
      </p:sp>
      <p:grpSp>
        <p:nvGrpSpPr>
          <p:cNvPr id="227" name="Group 10"/>
          <p:cNvGrpSpPr/>
          <p:nvPr/>
        </p:nvGrpSpPr>
        <p:grpSpPr>
          <a:xfrm>
            <a:off x="5395320" y="720"/>
            <a:ext cx="874080" cy="6856560"/>
            <a:chOff x="5395320" y="720"/>
            <a:chExt cx="874080" cy="6856560"/>
          </a:xfrm>
        </p:grpSpPr>
        <p:sp>
          <p:nvSpPr>
            <p:cNvPr id="228" name="Freeform: Shape 11"/>
            <p:cNvSpPr/>
            <p:nvPr/>
          </p:nvSpPr>
          <p:spPr>
            <a:xfrm rot="16200000">
              <a:off x="2404080" y="2991960"/>
              <a:ext cx="6856560" cy="874080"/>
            </a:xfrm>
            <a:custGeom>
              <a:avLst/>
              <a:gdLst/>
              <a:ahLst/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Freeform: Shape 12"/>
            <p:cNvSpPr/>
            <p:nvPr/>
          </p:nvSpPr>
          <p:spPr>
            <a:xfrm rot="16200000">
              <a:off x="2404080" y="2991960"/>
              <a:ext cx="6856560" cy="874080"/>
            </a:xfrm>
            <a:custGeom>
              <a:avLst/>
              <a:gdLst/>
              <a:ahLst/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rotWithShape="0">
              <a:blip r:embed="rId1">
                <a:alphaModFix amt="57000"/>
              </a:blip>
              <a:srcRect/>
              <a:tile/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30" name="Graphic 5" descr="Gears"/>
          <p:cNvPicPr/>
          <p:nvPr/>
        </p:nvPicPr>
        <p:blipFill>
          <a:blip r:embed="rId2"/>
          <a:stretch/>
        </p:blipFill>
        <p:spPr>
          <a:xfrm>
            <a:off x="835200" y="1617120"/>
            <a:ext cx="4203000" cy="420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7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10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solidFill>
            <a:srgbClr val="11111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2" name="Picture 6" descr="A picture containing graphical user interface&#10;&#10;Description automatically generated"/>
          <p:cNvPicPr/>
          <p:nvPr/>
        </p:nvPicPr>
        <p:blipFill>
          <a:blip r:embed="rId1"/>
          <a:srcRect l="0" t="6514" r="0" b="28817"/>
          <a:stretch/>
        </p:blipFill>
        <p:spPr>
          <a:xfrm>
            <a:off x="641160" y="557280"/>
            <a:ext cx="4012200" cy="2228040"/>
          </a:xfrm>
          <a:prstGeom prst="rect">
            <a:avLst/>
          </a:prstGeom>
          <a:ln w="0">
            <a:noFill/>
          </a:ln>
        </p:spPr>
      </p:pic>
      <p:pic>
        <p:nvPicPr>
          <p:cNvPr id="233" name="Picture 6" descr="Text&#10;&#10;Description automatically generated"/>
          <p:cNvPicPr/>
          <p:nvPr/>
        </p:nvPicPr>
        <p:blipFill>
          <a:blip r:embed="rId2"/>
          <a:srcRect l="13779" t="0" r="28048" b="0"/>
          <a:stretch/>
        </p:blipFill>
        <p:spPr>
          <a:xfrm>
            <a:off x="643320" y="2957760"/>
            <a:ext cx="4010040" cy="3342240"/>
          </a:xfrm>
          <a:prstGeom prst="rect">
            <a:avLst/>
          </a:prstGeom>
          <a:ln w="0">
            <a:noFill/>
          </a:ln>
        </p:spPr>
      </p:pic>
      <p:pic>
        <p:nvPicPr>
          <p:cNvPr id="234" name="Picture 3" descr="Text&#10;&#10;Description automatically generated"/>
          <p:cNvPicPr/>
          <p:nvPr/>
        </p:nvPicPr>
        <p:blipFill>
          <a:blip r:embed="rId3"/>
          <a:srcRect l="12979" t="0" r="30441" b="0"/>
          <a:stretch/>
        </p:blipFill>
        <p:spPr>
          <a:xfrm>
            <a:off x="4846680" y="557280"/>
            <a:ext cx="6701040" cy="574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Application>LibreOffice/7.1.8.1$Windows_X86_64 LibreOffice_project/e1f30c802c3269a1d052614453f260e49458c82c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2022-02-09T04:04:00Z</dcterms:created>
  <dc:creator/>
  <dc:description/>
  <dc:language>en-US</dc:language>
  <cp:lastModifiedBy/>
  <dcterms:modified xsi:type="dcterms:W3CDTF">2022-03-04T11:44:11Z</dcterms:modified>
  <cp:revision>327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18</vt:r8>
  </property>
</Properties>
</file>